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4"/>
  </p:sldMasterIdLst>
  <p:notesMasterIdLst>
    <p:notesMasterId r:id="rId20"/>
  </p:notesMasterIdLst>
  <p:handoutMasterIdLst>
    <p:handoutMasterId r:id="rId21"/>
  </p:handoutMasterIdLst>
  <p:sldIdLst>
    <p:sldId id="1938" r:id="rId5"/>
    <p:sldId id="1884" r:id="rId6"/>
    <p:sldId id="1941" r:id="rId7"/>
    <p:sldId id="1942" r:id="rId8"/>
    <p:sldId id="1940" r:id="rId9"/>
    <p:sldId id="1943" r:id="rId10"/>
    <p:sldId id="1944" r:id="rId11"/>
    <p:sldId id="1945" r:id="rId12"/>
    <p:sldId id="1946" r:id="rId13"/>
    <p:sldId id="1947" r:id="rId14"/>
    <p:sldId id="1948" r:id="rId15"/>
    <p:sldId id="1952" r:id="rId16"/>
    <p:sldId id="1949" r:id="rId17"/>
    <p:sldId id="1951" r:id="rId18"/>
    <p:sldId id="19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824A42"/>
    <a:srgbClr val="A76056"/>
    <a:srgbClr val="FF7676"/>
    <a:srgbClr val="6A1F60"/>
    <a:srgbClr val="CA4F67"/>
    <a:srgbClr val="0796D0"/>
    <a:srgbClr val="C60B68"/>
    <a:srgbClr val="F7D6D6"/>
    <a:srgbClr val="A69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42" autoAdjust="0"/>
  </p:normalViewPr>
  <p:slideViewPr>
    <p:cSldViewPr snapToGrid="0">
      <p:cViewPr varScale="1">
        <p:scale>
          <a:sx n="77" d="100"/>
          <a:sy n="77" d="100"/>
        </p:scale>
        <p:origin x="96" y="2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D96772-9817-D32D-CFDB-4082AEA13D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6172B-8397-3A88-9BA7-9C3DBC65B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828F9-B03F-44CA-BF33-27494910E999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8E2D-8C3D-B8DD-3F2A-AA9AE2C326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741F-C3B9-696C-07A4-6B6C6E1BE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5BC5F-DD29-48CA-B1A9-365C6504E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3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9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8188-C369-AB4D-A09E-6E3B2A814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5EA3A-0AB8-D0F8-035E-335E3E6A5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99B1D-E83C-DAA1-B36D-9D0EB16C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A6061-EA12-BBB8-3B1F-F98EE689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ABA58-3A9C-6DAD-4600-792ABE7A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9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F1FA-3258-0C44-5E48-0D9B8C07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9D93A-A239-2A36-2B4B-ECDE8195B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0C799-E936-6D72-E30A-22568F00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AEFC0-049C-B6AC-2E3D-4875146B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9893E-CFAA-3FFD-88C3-128DF4B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4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4718D-469A-E9A3-AA73-DE7FA3F2F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572F4-0CDA-DF23-A877-94BC1244D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9237E-F546-EFFF-AFF3-9050763C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B90D7-DAA9-D94C-3B70-A01AAB15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40447-2672-9951-785C-0F52F59C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2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65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41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7676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93649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49D04-3BCD-7CCF-7AE2-41C646366D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200000">
            <a:off x="10403704" y="596187"/>
            <a:ext cx="2384490" cy="11921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8B6A-5EBE-066B-4767-ECB3C74D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62AD-062E-3199-AB4D-26593C1B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776A5-562E-AE72-EC2A-EE2CFBC3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43D7-9E63-3495-74F3-FDC6AB89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2EBA-3547-B960-6D61-DE08EAD0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8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0AB7A2-D41E-7F8C-E35B-D135E2EFA5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V="1">
            <a:off x="2963611" y="-9427"/>
            <a:ext cx="2384497" cy="118100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3914E26B-E8E4-55F2-CC5E-DD0D0AD5C8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9496" y="612648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E2D1E-4C5D-A613-CB40-98902C0D8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3206" y="5671159"/>
            <a:ext cx="2384497" cy="118684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94A49EB-EEA6-1B79-F5DE-CFBFC6FFA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84CB-1090-5159-8758-C9C22DA7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FE6ED-3ACA-7187-A753-1CC4B9FE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A543E-4957-F2C2-3FC7-F767CD9B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D7795-881A-548D-FBC1-00ACC3D1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1303-58AC-1C2D-0BDF-1E61E590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8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7168-5BD1-378A-0C8A-9C4C9A6C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7673-AACA-5B43-4C01-0D4B71DB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16DB1-27C7-96F1-A75C-12274C2E2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16D1D-A559-BB9A-9036-9BDA3EEB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C0B5A-4EB5-5407-72A3-57EDA30D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5BA94-0041-FF53-6E5E-50A05064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5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F798-213D-73D0-3FD0-F370DE91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DFFA-8071-5EA4-0023-A7E238688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2C96A-631E-599A-5A92-96B222572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CBEE5-6858-6656-4DC0-E3CE55FD3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0A5D1-4058-920F-6765-6A88CD4F7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DCB83-ADD7-A884-14C3-07B94907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8224BD-0A33-7D17-CF89-FC7545EA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8429B-FD0D-6BF0-E7C9-4FE32B9F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2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105A-90F7-72F1-AD8E-AF6EC67D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B69D1-340A-87A1-5B0C-97F63DB6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AA61-C7A2-A61C-DDC2-50A4CBF3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8F6CA-7383-9199-5173-B87C4BAD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79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3A528-DB46-95C2-F7FA-516BFC30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1021A-D5E9-FA70-CC73-281B74B9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80DD-DB8F-278F-EAFD-45EFBC6E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383A4-2A5B-4F02-BDD4-3E136FDCF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6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1E97-3E78-C3C3-B887-B57C9E26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20B8-6725-536C-0CD8-8029BFB6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9DA0-66DE-52D5-02F5-D0AFBC140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A5FCF-846F-4996-E6CB-72B6BE23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19449-746D-9FA1-248E-89C91CE5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1440E-D963-8211-1D60-22F72BCE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36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D8F0-2A92-A49B-FFAD-558DD325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91A8A-BD55-CAF2-A0D4-E024D2EB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A26F6-7DF8-3679-D9E0-DAC1F2AD6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B474B-18A3-6119-14BE-AB210F3E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949E7-8A47-887C-BDA6-C9B1DFED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2FBF9-29FC-C5C1-448C-8DFB0E98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9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46550-A2E0-7EA5-3C82-1BC629CE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3DF8B-02C4-7398-85B5-FF039C92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84524-4233-3E22-EE21-6AD570067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2C67E0-3C16-4ED1-A0E3-B0415F4E1FAB}" type="datetimeFigureOut">
              <a:rPr lang="en-IN" smtClean="0"/>
              <a:t>26-11-2025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DD94-3398-848C-5111-56F45A1B6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B762-8534-F847-A2CE-B22C0A192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SR University">
            <a:extLst>
              <a:ext uri="{FF2B5EF4-FFF2-40B4-BE49-F238E27FC236}">
                <a16:creationId xmlns:a16="http://schemas.microsoft.com/office/drawing/2014/main" id="{C0BF1FA4-2581-830F-4F39-8F40C31262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319" y="135250"/>
            <a:ext cx="3159642" cy="4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2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7" r:id="rId22"/>
    <p:sldLayoutId id="214748368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jayanthbottu/DFDA" TargetMode="External"/><Relationship Id="rId2" Type="http://schemas.openxmlformats.org/officeDocument/2006/relationships/hyperlink" Target="https://github.com/jayanthbottu/Deepfake-Detection-And-Attribution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fatimahirshad/faceforensics-extracted-dataset-c23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kaggle.com/datasets/jayanthbottu/labeled-deepfake-image-collec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kaggle.com/datasets/jayanthbottu/audio-deepfake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61114"/>
            <a:ext cx="10876547" cy="1764792"/>
          </a:xfrm>
        </p:spPr>
        <p:txBody>
          <a:bodyPr/>
          <a:lstStyle/>
          <a:p>
            <a:r>
              <a:rPr lang="en-US" dirty="0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 and Attribution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5728" y="2440432"/>
            <a:ext cx="5121242" cy="31546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2303A51L99	 J. Sri Varsha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2303A51LA0   	K. Sindhu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2303A51LA7	B. Jayanth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2303A51LA9	G. Mahendra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2303A51LB0	K. Nikhil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	Dr. Ramesh Babu A</a:t>
            </a:r>
          </a:p>
        </p:txBody>
      </p:sp>
      <p:pic>
        <p:nvPicPr>
          <p:cNvPr id="8" name="Picture 7" descr="A person with curly hair and a grid on her face&#10;&#10;AI-generated content may be incorrect.">
            <a:extLst>
              <a:ext uri="{FF2B5EF4-FFF2-40B4-BE49-F238E27FC236}">
                <a16:creationId xmlns:a16="http://schemas.microsoft.com/office/drawing/2014/main" id="{1CCC50A4-A69A-EAB8-02AC-0C352E27507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21885" r="21885"/>
          <a:stretch>
            <a:fillRect/>
          </a:stretch>
        </p:blipFill>
        <p:spPr>
          <a:xfrm>
            <a:off x="609599" y="1951682"/>
            <a:ext cx="4357999" cy="4357999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96288-85BA-9645-B4A6-8DC51602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9F0DBF-A3A2-8452-6471-17E4ECF9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" y="566928"/>
            <a:ext cx="11119104" cy="64008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erformance</a:t>
            </a:r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Metrics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83C52-3A1E-5C88-4D35-B0A34A0A6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57652"/>
              </p:ext>
            </p:extLst>
          </p:nvPr>
        </p:nvGraphicFramePr>
        <p:xfrm>
          <a:off x="1543050" y="1466850"/>
          <a:ext cx="9479281" cy="482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01">
                  <a:extLst>
                    <a:ext uri="{9D8B030D-6E8A-4147-A177-3AD203B41FA5}">
                      <a16:colId xmlns:a16="http://schemas.microsoft.com/office/drawing/2014/main" val="812229212"/>
                    </a:ext>
                  </a:extLst>
                </a:gridCol>
                <a:gridCol w="1767801">
                  <a:extLst>
                    <a:ext uri="{9D8B030D-6E8A-4147-A177-3AD203B41FA5}">
                      <a16:colId xmlns:a16="http://schemas.microsoft.com/office/drawing/2014/main" val="1581081020"/>
                    </a:ext>
                  </a:extLst>
                </a:gridCol>
                <a:gridCol w="1767801">
                  <a:extLst>
                    <a:ext uri="{9D8B030D-6E8A-4147-A177-3AD203B41FA5}">
                      <a16:colId xmlns:a16="http://schemas.microsoft.com/office/drawing/2014/main" val="2634574996"/>
                    </a:ext>
                  </a:extLst>
                </a:gridCol>
                <a:gridCol w="1978280">
                  <a:extLst>
                    <a:ext uri="{9D8B030D-6E8A-4147-A177-3AD203B41FA5}">
                      <a16:colId xmlns:a16="http://schemas.microsoft.com/office/drawing/2014/main" val="3174076440"/>
                    </a:ext>
                  </a:extLst>
                </a:gridCol>
                <a:gridCol w="2197598">
                  <a:extLst>
                    <a:ext uri="{9D8B030D-6E8A-4147-A177-3AD203B41FA5}">
                      <a16:colId xmlns:a16="http://schemas.microsoft.com/office/drawing/2014/main" val="2976925594"/>
                    </a:ext>
                  </a:extLst>
                </a:gridCol>
              </a:tblGrid>
              <a:tr h="56326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Modality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Strengths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 marL="41013" marR="41013" marT="20507" marB="20507" anchor="ctr"/>
                </a:tc>
                <a:extLst>
                  <a:ext uri="{0D108BD9-81ED-4DB2-BD59-A6C34878D82A}">
                    <a16:rowId xmlns:a16="http://schemas.microsoft.com/office/drawing/2014/main" val="2997258015"/>
                  </a:ext>
                </a:extLst>
              </a:tr>
              <a:tr h="191414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Model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99.5%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0.9954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robustness; strong performance using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Attention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Almost no major limitations</a:t>
                      </a:r>
                    </a:p>
                  </a:txBody>
                  <a:tcPr marL="41013" marR="41013" marT="20507" marB="20507" anchor="ctr"/>
                </a:tc>
                <a:extLst>
                  <a:ext uri="{0D108BD9-81ED-4DB2-BD59-A6C34878D82A}">
                    <a16:rowId xmlns:a16="http://schemas.microsoft.com/office/drawing/2014/main" val="2715140430"/>
                  </a:ext>
                </a:extLst>
              </a:tr>
              <a:tr h="117340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Audio Model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98.2%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P/R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Excellent identification of synthetic voices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Slight sensitivity to noisy environments</a:t>
                      </a:r>
                    </a:p>
                  </a:txBody>
                  <a:tcPr marL="41013" marR="41013" marT="20507" marB="20507" anchor="ctr"/>
                </a:tc>
                <a:extLst>
                  <a:ext uri="{0D108BD9-81ED-4DB2-BD59-A6C34878D82A}">
                    <a16:rowId xmlns:a16="http://schemas.microsoft.com/office/drawing/2014/main" val="2961288798"/>
                  </a:ext>
                </a:extLst>
              </a:tr>
              <a:tr h="117340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Model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86.3%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0.863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Effective on clean frames</a:t>
                      </a:r>
                    </a:p>
                  </a:txBody>
                  <a:tcPr marL="41013" marR="41013" marT="20507" marB="2050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Struggles with low-quality frames; temporal issues</a:t>
                      </a:r>
                    </a:p>
                  </a:txBody>
                  <a:tcPr marL="41013" marR="41013" marT="20507" marB="20507" anchor="ctr"/>
                </a:tc>
                <a:extLst>
                  <a:ext uri="{0D108BD9-81ED-4DB2-BD59-A6C34878D82A}">
                    <a16:rowId xmlns:a16="http://schemas.microsoft.com/office/drawing/2014/main" val="1477847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96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DB18-44F0-3559-515D-5C31B6BD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E74C3-9C42-ECDB-C71D-DE91D6D6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" y="566928"/>
            <a:ext cx="11119104" cy="640080"/>
          </a:xfrm>
        </p:spPr>
        <p:txBody>
          <a:bodyPr/>
          <a:lstStyle/>
          <a:p>
            <a:pPr algn="ctr"/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Key Findings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BB93E-D95E-CAB8-3965-4D5EAE7D12CC}"/>
              </a:ext>
            </a:extLst>
          </p:cNvPr>
          <p:cNvSpPr txBox="1">
            <a:spLocks/>
          </p:cNvSpPr>
          <p:nvPr/>
        </p:nvSpPr>
        <p:spPr>
          <a:xfrm>
            <a:off x="889000" y="1380744"/>
            <a:ext cx="645668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A3B28-B285-868F-A428-D9F35DE8634D}"/>
              </a:ext>
            </a:extLst>
          </p:cNvPr>
          <p:cNvGrpSpPr/>
          <p:nvPr/>
        </p:nvGrpSpPr>
        <p:grpSpPr>
          <a:xfrm>
            <a:off x="385398" y="2416254"/>
            <a:ext cx="11421203" cy="4314872"/>
            <a:chOff x="196913" y="1876322"/>
            <a:chExt cx="11421203" cy="4314872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48E772DC-D7ED-F378-536A-0C6E7E2980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13" y="1877188"/>
              <a:ext cx="3441779" cy="430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F5C3BA9-95EF-86C8-4098-F02F05235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297" y="1880805"/>
              <a:ext cx="3420413" cy="4281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26A846F5-5E34-73D1-133F-3CB98511B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206" y="1876322"/>
              <a:ext cx="3442910" cy="431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B8D8A9-FB08-0111-FD59-697C836C1779}"/>
              </a:ext>
            </a:extLst>
          </p:cNvPr>
          <p:cNvSpPr txBox="1"/>
          <p:nvPr/>
        </p:nvSpPr>
        <p:spPr>
          <a:xfrm>
            <a:off x="1436174" y="1380744"/>
            <a:ext cx="28399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98.25</a:t>
            </a: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F1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97.14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2C2C0-6CDA-21D1-270C-4939D019B20E}"/>
              </a:ext>
            </a:extLst>
          </p:cNvPr>
          <p:cNvSpPr txBox="1"/>
          <p:nvPr/>
        </p:nvSpPr>
        <p:spPr>
          <a:xfrm>
            <a:off x="5424031" y="1388717"/>
            <a:ext cx="28399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99.37</a:t>
            </a: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F1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99.16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D99BF-0E0E-60AE-B354-40BA4F79C067}"/>
              </a:ext>
            </a:extLst>
          </p:cNvPr>
          <p:cNvSpPr txBox="1"/>
          <p:nvPr/>
        </p:nvSpPr>
        <p:spPr>
          <a:xfrm>
            <a:off x="9411888" y="1380744"/>
            <a:ext cx="28399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86.27</a:t>
            </a:r>
          </a:p>
          <a:p>
            <a:pPr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F1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86.31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1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79D7-85D2-D89E-5132-FAD8C6A8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238" y="651510"/>
            <a:ext cx="6859524" cy="594360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 of Our Project</a:t>
            </a:r>
            <a:endParaRPr lang="en-IN" sz="3600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2611F08-4BE6-9B8C-F158-219AD14D9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1690062"/>
            <a:ext cx="981075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Prevents misinformation &amp; digital manipulation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fake media early, reducing spread of misleading or harmful content.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Protects individuals from identity misuse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Stops voice cloning, face swaps and reputation-damaging deepfake attacks.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law enforcement &amp; digital forensics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verify authenticity of evidence in cybercrime investigations.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Strengthens trust in online media platforms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content users see is real, improving safety and credibility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78883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5B0A8-879D-DE57-8466-0F2EA465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6F589E-40D0-8677-CF99-CF37A7CF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" y="566928"/>
            <a:ext cx="11119104" cy="64008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77311-36AF-B33B-9DF3-273DA66D469D}"/>
              </a:ext>
            </a:extLst>
          </p:cNvPr>
          <p:cNvSpPr txBox="1">
            <a:spLocks/>
          </p:cNvSpPr>
          <p:nvPr/>
        </p:nvSpPr>
        <p:spPr>
          <a:xfrm>
            <a:off x="889000" y="1380744"/>
            <a:ext cx="645668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46505-20C4-3243-7C09-DEAE130668D2}"/>
              </a:ext>
            </a:extLst>
          </p:cNvPr>
          <p:cNvSpPr txBox="1"/>
          <p:nvPr/>
        </p:nvSpPr>
        <p:spPr>
          <a:xfrm>
            <a:off x="1457960" y="1685544"/>
            <a:ext cx="9570720" cy="2627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successfully establishes a multi-modal deepfake detection framework capable of distinguishing forged audio, image, and video content with high reliability.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demonstrates that attention-enhanced models and temporal fusion techniques significantly improve detection accuracy and cross-domain consistency.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1C43E-BAFB-487A-B2F0-61DC768E9920}"/>
              </a:ext>
            </a:extLst>
          </p:cNvPr>
          <p:cNvSpPr txBox="1"/>
          <p:nvPr/>
        </p:nvSpPr>
        <p:spPr>
          <a:xfrm>
            <a:off x="1457960" y="4991100"/>
            <a:ext cx="100863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"Multimodal deepfake detection offers strong reliability across media."</a:t>
            </a:r>
            <a:endParaRPr lang="en-IN" sz="3200" b="1" dirty="0">
              <a:solidFill>
                <a:schemeClr val="accent1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56BD-123F-3E7B-1980-3FDFFB68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666072"/>
            <a:ext cx="6553200" cy="851916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98105-D368-97D8-399A-6E39EC5351FE}"/>
              </a:ext>
            </a:extLst>
          </p:cNvPr>
          <p:cNvSpPr txBox="1"/>
          <p:nvPr/>
        </p:nvSpPr>
        <p:spPr>
          <a:xfrm>
            <a:off x="1177786" y="1696892"/>
            <a:ext cx="10212457" cy="2691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system to detect deepfakes in real-time.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transformer and explainable AI models to increase accuracy.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optimize the model so it can run on mobile and edge devices.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this project to multiple fields like media, forensics and finance.</a:t>
            </a:r>
          </a:p>
          <a:p>
            <a:pPr>
              <a:lnSpc>
                <a:spcPct val="3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 To develop a deepfake detection system that works reliably in real-world use.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9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20A3-D690-0C8E-2271-3F2371B3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27A7CA-7202-B275-C803-B880DC31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1497838"/>
            <a:ext cx="11119104" cy="1708912"/>
          </a:xfrm>
        </p:spPr>
        <p:txBody>
          <a:bodyPr>
            <a:normAutofit/>
          </a:bodyPr>
          <a:lstStyle/>
          <a:p>
            <a:pPr algn="ctr"/>
            <a:r>
              <a:rPr lang="en-IN" sz="9600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dirty="0">
              <a:effectLst>
                <a:glow rad="635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1C1C7-3C08-6BBE-35AE-60C00D17A7A2}"/>
              </a:ext>
            </a:extLst>
          </p:cNvPr>
          <p:cNvSpPr txBox="1">
            <a:spLocks/>
          </p:cNvSpPr>
          <p:nvPr/>
        </p:nvSpPr>
        <p:spPr>
          <a:xfrm>
            <a:off x="889000" y="1380744"/>
            <a:ext cx="645668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A91D7-C40D-FF95-25F4-4B5E25E0E966}"/>
              </a:ext>
            </a:extLst>
          </p:cNvPr>
          <p:cNvSpPr txBox="1"/>
          <p:nvPr/>
        </p:nvSpPr>
        <p:spPr>
          <a:xfrm>
            <a:off x="2409825" y="3062234"/>
            <a:ext cx="737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 &amp; Attribution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EFFDF-86F1-69BE-36D4-A7C6DB15D932}"/>
              </a:ext>
            </a:extLst>
          </p:cNvPr>
          <p:cNvSpPr txBox="1"/>
          <p:nvPr/>
        </p:nvSpPr>
        <p:spPr>
          <a:xfrm>
            <a:off x="2409824" y="3651251"/>
            <a:ext cx="791527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Resources: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Repository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https://github.com/jayanthbottu/Deepfake-Detection-And-Attribution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Demo: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https://huggingface.co/spaces/jayanthbottu/DFDA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14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C97F5-6F1F-4C24-CDA9-ADFE70EA2FE2}"/>
              </a:ext>
            </a:extLst>
          </p:cNvPr>
          <p:cNvSpPr txBox="1">
            <a:spLocks/>
          </p:cNvSpPr>
          <p:nvPr/>
        </p:nvSpPr>
        <p:spPr>
          <a:xfrm>
            <a:off x="736600" y="1616456"/>
            <a:ext cx="6834632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Deepfakes have become a major challenge in these digital times.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manipulate audio, images, and video content using deep learning.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design a unified system for the detection and attribution of synthetic content across multiple modalities.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integrates deep learning models built on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CNNs,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XceptionNet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architectures.</a:t>
            </a:r>
          </a:p>
        </p:txBody>
      </p:sp>
      <p:pic>
        <p:nvPicPr>
          <p:cNvPr id="3" name="Picture 2" descr="A collage of men in suits&#10;&#10;AI-generated content may be incorrect.">
            <a:extLst>
              <a:ext uri="{FF2B5EF4-FFF2-40B4-BE49-F238E27FC236}">
                <a16:creationId xmlns:a16="http://schemas.microsoft.com/office/drawing/2014/main" id="{1C173DCF-51DC-AB5F-4AFD-6B17A044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024"/>
          <a:stretch>
            <a:fillRect/>
          </a:stretch>
        </p:blipFill>
        <p:spPr>
          <a:xfrm>
            <a:off x="8065008" y="1881759"/>
            <a:ext cx="3810000" cy="3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D2FE-BCAD-E078-0283-63E16B9B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77E810-1E43-24D0-27D7-41EDCBB3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AD9863-FF85-95C7-A4F5-EE4206DA2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95554"/>
              </p:ext>
            </p:extLst>
          </p:nvPr>
        </p:nvGraphicFramePr>
        <p:xfrm>
          <a:off x="230760" y="1477264"/>
          <a:ext cx="11700000" cy="511048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90320">
                  <a:extLst>
                    <a:ext uri="{9D8B030D-6E8A-4147-A177-3AD203B41FA5}">
                      <a16:colId xmlns:a16="http://schemas.microsoft.com/office/drawing/2014/main" val="3377661775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3992167927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36089167"/>
                    </a:ext>
                  </a:extLst>
                </a:gridCol>
                <a:gridCol w="2885440">
                  <a:extLst>
                    <a:ext uri="{9D8B030D-6E8A-4147-A177-3AD203B41FA5}">
                      <a16:colId xmlns:a16="http://schemas.microsoft.com/office/drawing/2014/main" val="2586223933"/>
                    </a:ext>
                  </a:extLst>
                </a:gridCol>
                <a:gridCol w="2893440">
                  <a:extLst>
                    <a:ext uri="{9D8B030D-6E8A-4147-A177-3AD203B41FA5}">
                      <a16:colId xmlns:a16="http://schemas.microsoft.com/office/drawing/2014/main" val="1956045506"/>
                    </a:ext>
                  </a:extLst>
                </a:gridCol>
              </a:tblGrid>
              <a:tr h="5453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&amp; Year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Contribution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 in Our Work 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087068"/>
                  </a:ext>
                </a:extLst>
              </a:tr>
              <a:tr h="10750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Rössler et al., 2019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FaceForensics++: Learning to Detect Manipulated Facial Images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 a large-scale benchmark dataset and evaluated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deepfake detectors on facial manipulations.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system extends beyond image-level detection to multi-modal (audio, image, video) deepfake detection with attribution.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774617"/>
                  </a:ext>
                </a:extLst>
              </a:tr>
              <a:tr h="10750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Chollet, 2017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Deep Learning with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Depthwise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Separable Convolutions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the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architecture enabling deeper, efficient CNNs for image classification tasks.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 used and enhanced XceptionNet with attention mechanisms for higher accuracy and better feature representation.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2604"/>
                  </a:ext>
                </a:extLst>
              </a:tr>
              <a:tr h="10750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Dolhansky et al., 2020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DeepFake Detection Challenge (DFDC) Dataset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Provided a large and diverse benchmark dataset for evaluating video-based deepfake detection methods.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 trained our Legacy Xception model on FaceForensics++ and custom datasets, achieving 90% validation accuracy.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5413"/>
                  </a:ext>
                </a:extLst>
              </a:tr>
              <a:tr h="13399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et al., 2022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Survey on Deepfake Audio Detection: Challenges and Progress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deepfake audio detection approaches using mel-spectrograms and CNNs.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 developed a custom CNN for audio spectrogram classification, achieving 98.25% accuracy in distinguishing real and synthetic voices.</a:t>
                      </a:r>
                    </a:p>
                  </a:txBody>
                  <a:tcPr marL="12550" marR="12550" marT="6275" marB="62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96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2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054E-B6E8-9125-F47D-75546273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857C1-8C87-DE82-E822-6E3D37D7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</a:t>
            </a:r>
          </a:p>
        </p:txBody>
      </p:sp>
      <p:pic>
        <p:nvPicPr>
          <p:cNvPr id="4" name="Picture 3" descr="A close up of a logo">
            <a:extLst>
              <a:ext uri="{FF2B5EF4-FFF2-40B4-BE49-F238E27FC236}">
                <a16:creationId xmlns:a16="http://schemas.microsoft.com/office/drawing/2014/main" id="{85B48BD7-F58E-653C-51AA-6A3F27E0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51" t="27979" r="4224" b="7734"/>
          <a:stretch>
            <a:fillRect/>
          </a:stretch>
        </p:blipFill>
        <p:spPr>
          <a:xfrm>
            <a:off x="784606" y="1289304"/>
            <a:ext cx="8206994" cy="1438987"/>
          </a:xfrm>
          <a:prstGeom prst="rect">
            <a:avLst/>
          </a:prstGeom>
        </p:spPr>
      </p:pic>
      <p:pic>
        <p:nvPicPr>
          <p:cNvPr id="7" name="Picture 6" descr="A person holding a computer screen&#10;&#10;AI-generated content may be incorrect.">
            <a:extLst>
              <a:ext uri="{FF2B5EF4-FFF2-40B4-BE49-F238E27FC236}">
                <a16:creationId xmlns:a16="http://schemas.microsoft.com/office/drawing/2014/main" id="{46625372-BCC1-0D8D-29D3-7211B6EF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00" t="27704" r="4071" b="12271"/>
          <a:stretch>
            <a:fillRect/>
          </a:stretch>
        </p:blipFill>
        <p:spPr>
          <a:xfrm>
            <a:off x="679196" y="3128264"/>
            <a:ext cx="8312404" cy="134359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480E5-F89B-76C3-A8E8-FB9427946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33" t="28301" r="4525" b="17371"/>
          <a:stretch>
            <a:fillRect/>
          </a:stretch>
        </p:blipFill>
        <p:spPr>
          <a:xfrm>
            <a:off x="784606" y="4793613"/>
            <a:ext cx="8206994" cy="1365543"/>
          </a:xfrm>
          <a:prstGeom prst="rect">
            <a:avLst/>
          </a:prstGeom>
        </p:spPr>
      </p:pic>
      <p:pic>
        <p:nvPicPr>
          <p:cNvPr id="5122" name="Picture 2" descr="Kaggle Logo">
            <a:extLst>
              <a:ext uri="{FF2B5EF4-FFF2-40B4-BE49-F238E27FC236}">
                <a16:creationId xmlns:a16="http://schemas.microsoft.com/office/drawing/2014/main" id="{C2FADA15-9068-6D6C-B5CE-9F28E84A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875111" y="4145622"/>
            <a:ext cx="1717040" cy="6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116D45-10EA-03B5-C196-C986E98D2E10}"/>
              </a:ext>
            </a:extLst>
          </p:cNvPr>
          <p:cNvSpPr txBox="1"/>
          <p:nvPr/>
        </p:nvSpPr>
        <p:spPr>
          <a:xfrm>
            <a:off x="9062720" y="1880919"/>
            <a:ext cx="31292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Audio Dataset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Image Dataset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Video Dataset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0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B390-5806-68EA-269A-0C9A686F8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848AC0-6857-9E64-40A6-A355A80A80E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bg1">
                <a:alpha val="40000"/>
              </a:schemeClr>
            </a:glow>
          </a:effectLst>
        </p:spPr>
        <p:txBody>
          <a:bodyPr/>
          <a:lstStyle/>
          <a:p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Overview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98897-247F-79BC-7458-A8D99A937A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6121" y="1596136"/>
            <a:ext cx="6614311" cy="4096512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Deepfake Detection and Attribution system is a modular, multi-model pipeline for integrated audio, image, and video analysis within a single framework.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media type will be preprocessed, feature extracted, and inferred on a modality-specific model in the pipeline to output the final prediction, attribution, and visualization via an interactive dashboard.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0F8099-A389-B319-836B-335E085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432" y="699008"/>
            <a:ext cx="4871568" cy="61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807CE-EC2F-1744-C51B-EF31502D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AD3FEF-6950-0C94-0A85-D1E8120B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3" name="Picture 2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19984DE3-9B96-F9FB-BE32-98285498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14" y="1290679"/>
            <a:ext cx="6940296" cy="5151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E62F7-8098-CFD7-05E7-8511A04FA5C4}"/>
              </a:ext>
            </a:extLst>
          </p:cNvPr>
          <p:cNvSpPr txBox="1"/>
          <p:nvPr/>
        </p:nvSpPr>
        <p:spPr>
          <a:xfrm>
            <a:off x="892303" y="1421767"/>
            <a:ext cx="35453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1: Input Data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2: Preprocessing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3: Feature Extraction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4: Model Learning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5: Outputs</a:t>
            </a:r>
          </a:p>
        </p:txBody>
      </p:sp>
    </p:spTree>
    <p:extLst>
      <p:ext uri="{BB962C8B-B14F-4D97-AF65-F5344CB8AC3E}">
        <p14:creationId xmlns:p14="http://schemas.microsoft.com/office/powerpoint/2010/main" val="48014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6076B-4E2B-34C5-0B69-6BADEF91D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7CF15A-A667-9AF2-4557-CBBC9C41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" y="566928"/>
            <a:ext cx="11119104" cy="640080"/>
          </a:xfrm>
        </p:spPr>
        <p:txBody>
          <a:bodyPr/>
          <a:lstStyle/>
          <a:p>
            <a:pPr algn="ctr"/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Audio Deepfake Detection Architecture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49751-7259-9D7B-B06B-9E2C0A814720}"/>
              </a:ext>
            </a:extLst>
          </p:cNvPr>
          <p:cNvSpPr txBox="1">
            <a:spLocks/>
          </p:cNvSpPr>
          <p:nvPr/>
        </p:nvSpPr>
        <p:spPr>
          <a:xfrm>
            <a:off x="777240" y="1697736"/>
            <a:ext cx="764540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 speech signals or spectrograms using CNN, RNN, or Transformer models.</a:t>
            </a:r>
          </a:p>
          <a:p>
            <a:pPr marL="342900" lvl="0" indent="-342900" algn="just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frequency artefacts, temporal inconsistencies, and synthetic voice patterns.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 up of a screen&#10;&#10;AI-generated content may be incorrect.">
            <a:extLst>
              <a:ext uri="{FF2B5EF4-FFF2-40B4-BE49-F238E27FC236}">
                <a16:creationId xmlns:a16="http://schemas.microsoft.com/office/drawing/2014/main" id="{AEF05148-C425-7F7A-72B3-567AF14C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09"/>
          <a:stretch>
            <a:fillRect/>
          </a:stretch>
        </p:blipFill>
        <p:spPr>
          <a:xfrm>
            <a:off x="495300" y="3444748"/>
            <a:ext cx="8209280" cy="2349500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A35EC6B-756F-0DE4-E65E-CEB2B8D6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32" y="1030366"/>
            <a:ext cx="2960068" cy="58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CE922-2034-B03E-0826-18D60F04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3EAFE6-8276-5BFB-D1BD-2AD32BCA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28" y="566928"/>
            <a:ext cx="11119104" cy="640080"/>
          </a:xfrm>
        </p:spPr>
        <p:txBody>
          <a:bodyPr/>
          <a:lstStyle/>
          <a:p>
            <a:pPr algn="ctr"/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 Deepfake Detection Architecture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1D2C8-6F2B-5F95-5254-74AF46CFE5F0}"/>
              </a:ext>
            </a:extLst>
          </p:cNvPr>
          <p:cNvSpPr txBox="1">
            <a:spLocks/>
          </p:cNvSpPr>
          <p:nvPr/>
        </p:nvSpPr>
        <p:spPr>
          <a:xfrm>
            <a:off x="777240" y="1697736"/>
            <a:ext cx="764540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facial images through CNN or Transformer networks.</a:t>
            </a:r>
          </a:p>
          <a:p>
            <a:pPr marL="342900" lvl="0" indent="-342900" algn="just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pixel-level anomalies, blending artefacts, and texture irregularities in fake faces.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4177-621F-0786-FC20-DDD904E7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3429000"/>
            <a:ext cx="6634480" cy="2457636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C44E0E88-1D9D-3959-49AF-EE778861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64" y="1142999"/>
            <a:ext cx="2901442" cy="54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2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76C70-2569-5232-4D51-CF3659B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060910-1F51-F5E1-BC1C-AC2429F7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68" y="566928"/>
            <a:ext cx="11119104" cy="640080"/>
          </a:xfrm>
        </p:spPr>
        <p:txBody>
          <a:bodyPr/>
          <a:lstStyle/>
          <a:p>
            <a:pPr algn="ctr"/>
            <a:r>
              <a:rPr lang="en-IN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Video Deepfake Detection Architecture</a:t>
            </a:r>
            <a:endParaRPr lang="en-US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C6517-7551-456A-695F-9CAD8ABE7B30}"/>
              </a:ext>
            </a:extLst>
          </p:cNvPr>
          <p:cNvSpPr txBox="1">
            <a:spLocks/>
          </p:cNvSpPr>
          <p:nvPr/>
        </p:nvSpPr>
        <p:spPr>
          <a:xfrm>
            <a:off x="708860" y="1487424"/>
            <a:ext cx="7645400" cy="40965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spatial (CNN) and temporal (LSTM/3D CNN) feature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motion inconsistencies, unnatural expressions, and temporal artefacts across frames.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C4128-B36B-D91D-0E79-6534321F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8" y="3908952"/>
            <a:ext cx="6492240" cy="2636242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5C309EE-71C8-30AF-70D9-CECE951C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735" y="1207008"/>
            <a:ext cx="2744833" cy="54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D100F2-74DD-462C-BBFE-2504278ADF72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230e9df3-be65-4c73-a93b-d1236ebd677e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elements/1.1/"/>
    <ds:schemaRef ds:uri="71af3243-3dd4-4a8d-8c0d-dd76da1f02a5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7D4A114-614A-4F21-A975-61444CD3CF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3CF614-6894-4A97-80E5-9F658EA3A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823</Words>
  <Application>Microsoft Office PowerPoint</Application>
  <PresentationFormat>Widescreen</PresentationFormat>
  <Paragraphs>141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 New Roman</vt:lpstr>
      <vt:lpstr>Office Theme</vt:lpstr>
      <vt:lpstr>Deepfake Detection and Attribution</vt:lpstr>
      <vt:lpstr>Introduction</vt:lpstr>
      <vt:lpstr>Literature Review</vt:lpstr>
      <vt:lpstr>Datasets Used</vt:lpstr>
      <vt:lpstr>System Architecture Overview</vt:lpstr>
      <vt:lpstr>Methodology</vt:lpstr>
      <vt:lpstr>Audio Deepfake Detection Architecture</vt:lpstr>
      <vt:lpstr>Image Deepfake Detection Architecture</vt:lpstr>
      <vt:lpstr>Video Deepfake Detection Architecture</vt:lpstr>
      <vt:lpstr>Performance Metrics</vt:lpstr>
      <vt:lpstr>Result &amp; Key Findings</vt:lpstr>
      <vt:lpstr>Social Impact of Our Project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Jayanth Bottu</dc:creator>
  <cp:lastModifiedBy>sindhu kodati</cp:lastModifiedBy>
  <cp:revision>4</cp:revision>
  <dcterms:created xsi:type="dcterms:W3CDTF">2025-11-12T03:43:21Z</dcterms:created>
  <dcterms:modified xsi:type="dcterms:W3CDTF">2025-11-26T06:29:04Z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